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3" r:id="rId9"/>
    <p:sldId id="262" r:id="rId10"/>
    <p:sldId id="267" r:id="rId11"/>
    <p:sldId id="268" r:id="rId12"/>
    <p:sldId id="269" r:id="rId13"/>
    <p:sldId id="270" r:id="rId14"/>
    <p:sldId id="264" r:id="rId15"/>
    <p:sldId id="265" r:id="rId16"/>
    <p:sldId id="266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57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BBAAC8-A150-4807-8421-C51D036207E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0BDB1C-0713-43B6-B90A-063FFDA7C8E0}">
      <dgm:prSet phldrT="[Text]"/>
      <dgm:spPr/>
      <dgm:t>
        <a:bodyPr/>
        <a:lstStyle/>
        <a:p>
          <a:r>
            <a:rPr lang="en-US" b="1" dirty="0" smtClean="0">
              <a:solidFill>
                <a:srgbClr val="7030A0"/>
              </a:solidFill>
            </a:rPr>
            <a:t>transmitted</a:t>
          </a:r>
          <a:endParaRPr lang="en-US" b="1" dirty="0">
            <a:solidFill>
              <a:srgbClr val="7030A0"/>
            </a:solidFill>
          </a:endParaRPr>
        </a:p>
      </dgm:t>
    </dgm:pt>
    <dgm:pt modelId="{FD05740C-564A-402B-B829-79B4998BF6B2}" type="parTrans" cxnId="{2E67F93B-4816-4852-8E03-E6F3962D3574}">
      <dgm:prSet/>
      <dgm:spPr/>
      <dgm:t>
        <a:bodyPr/>
        <a:lstStyle/>
        <a:p>
          <a:endParaRPr lang="en-US"/>
        </a:p>
      </dgm:t>
    </dgm:pt>
    <dgm:pt modelId="{34280211-E9BB-4358-9846-5B75EB332D2F}" type="sibTrans" cxnId="{2E67F93B-4816-4852-8E03-E6F3962D3574}">
      <dgm:prSet/>
      <dgm:spPr/>
      <dgm:t>
        <a:bodyPr/>
        <a:lstStyle/>
        <a:p>
          <a:endParaRPr lang="en-US"/>
        </a:p>
      </dgm:t>
    </dgm:pt>
    <dgm:pt modelId="{49EB02CC-B62C-4592-8096-38462AFA4CBE}">
      <dgm:prSet phldrT="[Text]"/>
      <dgm:spPr/>
      <dgm:t>
        <a:bodyPr/>
        <a:lstStyle/>
        <a:p>
          <a:r>
            <a:rPr lang="en-US" dirty="0" smtClean="0"/>
            <a:t>Light passes through object</a:t>
          </a:r>
          <a:endParaRPr lang="en-US" dirty="0"/>
        </a:p>
      </dgm:t>
    </dgm:pt>
    <dgm:pt modelId="{3AC6005D-8449-420C-A17A-8F5A451DF590}" type="parTrans" cxnId="{0031FBA9-EFDA-4E89-8721-8959F201788D}">
      <dgm:prSet/>
      <dgm:spPr/>
      <dgm:t>
        <a:bodyPr/>
        <a:lstStyle/>
        <a:p>
          <a:endParaRPr lang="en-US"/>
        </a:p>
      </dgm:t>
    </dgm:pt>
    <dgm:pt modelId="{505428BD-9C7E-40EC-8D44-11849D428531}" type="sibTrans" cxnId="{0031FBA9-EFDA-4E89-8721-8959F201788D}">
      <dgm:prSet/>
      <dgm:spPr/>
      <dgm:t>
        <a:bodyPr/>
        <a:lstStyle/>
        <a:p>
          <a:endParaRPr lang="en-US"/>
        </a:p>
      </dgm:t>
    </dgm:pt>
    <dgm:pt modelId="{E7D905DE-BC68-4772-AEB6-5C590FBB8C8E}">
      <dgm:prSet phldrT="[Text]"/>
      <dgm:spPr/>
      <dgm:t>
        <a:bodyPr/>
        <a:lstStyle/>
        <a:p>
          <a:r>
            <a:rPr lang="en-US" b="1" dirty="0" smtClean="0">
              <a:solidFill>
                <a:srgbClr val="7030A0"/>
              </a:solidFill>
            </a:rPr>
            <a:t>reflected</a:t>
          </a:r>
          <a:r>
            <a:rPr lang="en-US" dirty="0" smtClean="0"/>
            <a:t> </a:t>
          </a:r>
          <a:endParaRPr lang="en-US" dirty="0"/>
        </a:p>
      </dgm:t>
    </dgm:pt>
    <dgm:pt modelId="{554B932F-82C8-40CD-80B6-64078B9E857B}" type="parTrans" cxnId="{A4C62C66-386A-4DF6-95E2-0F1E3AC120A2}">
      <dgm:prSet/>
      <dgm:spPr/>
      <dgm:t>
        <a:bodyPr/>
        <a:lstStyle/>
        <a:p>
          <a:endParaRPr lang="en-US"/>
        </a:p>
      </dgm:t>
    </dgm:pt>
    <dgm:pt modelId="{BF72304C-2F66-40D9-B52B-438039515D6E}" type="sibTrans" cxnId="{A4C62C66-386A-4DF6-95E2-0F1E3AC120A2}">
      <dgm:prSet/>
      <dgm:spPr/>
      <dgm:t>
        <a:bodyPr/>
        <a:lstStyle/>
        <a:p>
          <a:endParaRPr lang="en-US"/>
        </a:p>
      </dgm:t>
    </dgm:pt>
    <dgm:pt modelId="{F8774123-C776-4C4E-B6E0-465C66EF8E71}">
      <dgm:prSet phldrT="[Text]"/>
      <dgm:spPr/>
      <dgm:t>
        <a:bodyPr/>
        <a:lstStyle/>
        <a:p>
          <a:r>
            <a:rPr lang="en-US" dirty="0" smtClean="0"/>
            <a:t>Light bounces off object </a:t>
          </a:r>
          <a:endParaRPr lang="en-US" dirty="0"/>
        </a:p>
      </dgm:t>
    </dgm:pt>
    <dgm:pt modelId="{0633A7DB-8029-4104-AEAA-92CFE7C46BC6}" type="parTrans" cxnId="{60B7C5E0-23EC-4DA7-A495-59AE3FB17D97}">
      <dgm:prSet/>
      <dgm:spPr/>
      <dgm:t>
        <a:bodyPr/>
        <a:lstStyle/>
        <a:p>
          <a:endParaRPr lang="en-US"/>
        </a:p>
      </dgm:t>
    </dgm:pt>
    <dgm:pt modelId="{4A3B1E01-5512-441E-B57B-450CDB463DC9}" type="sibTrans" cxnId="{60B7C5E0-23EC-4DA7-A495-59AE3FB17D97}">
      <dgm:prSet/>
      <dgm:spPr/>
      <dgm:t>
        <a:bodyPr/>
        <a:lstStyle/>
        <a:p>
          <a:endParaRPr lang="en-US"/>
        </a:p>
      </dgm:t>
    </dgm:pt>
    <dgm:pt modelId="{F497BED6-5B15-4511-BB33-622B4E980878}">
      <dgm:prSet phldrT="[Text]"/>
      <dgm:spPr/>
      <dgm:t>
        <a:bodyPr/>
        <a:lstStyle/>
        <a:p>
          <a:r>
            <a:rPr lang="en-US" b="1" dirty="0" smtClean="0">
              <a:solidFill>
                <a:srgbClr val="7030A0"/>
              </a:solidFill>
            </a:rPr>
            <a:t>absorbed</a:t>
          </a:r>
          <a:endParaRPr lang="en-US" b="1" dirty="0">
            <a:solidFill>
              <a:srgbClr val="7030A0"/>
            </a:solidFill>
          </a:endParaRPr>
        </a:p>
      </dgm:t>
    </dgm:pt>
    <dgm:pt modelId="{4FFBFF92-594E-4220-B2C4-966D25403A5E}" type="parTrans" cxnId="{129FDA7A-25DE-4726-B349-F2A052BA6DEA}">
      <dgm:prSet/>
      <dgm:spPr/>
      <dgm:t>
        <a:bodyPr/>
        <a:lstStyle/>
        <a:p>
          <a:endParaRPr lang="en-US"/>
        </a:p>
      </dgm:t>
    </dgm:pt>
    <dgm:pt modelId="{1ED04289-BD78-4479-B9B2-0AB74C5AAF3D}" type="sibTrans" cxnId="{129FDA7A-25DE-4726-B349-F2A052BA6DEA}">
      <dgm:prSet/>
      <dgm:spPr/>
      <dgm:t>
        <a:bodyPr/>
        <a:lstStyle/>
        <a:p>
          <a:endParaRPr lang="en-US"/>
        </a:p>
      </dgm:t>
    </dgm:pt>
    <dgm:pt modelId="{5D8F8E4C-CED5-4422-972B-01CED1DA7709}">
      <dgm:prSet phldrT="[Text]"/>
      <dgm:spPr/>
      <dgm:t>
        <a:bodyPr/>
        <a:lstStyle/>
        <a:p>
          <a:r>
            <a:rPr lang="en-US" dirty="0" smtClean="0"/>
            <a:t>Light does not pass through or reflect</a:t>
          </a:r>
          <a:endParaRPr lang="en-US" dirty="0"/>
        </a:p>
      </dgm:t>
    </dgm:pt>
    <dgm:pt modelId="{920B78D8-EA69-42EF-A089-EEB05E5ADE24}" type="parTrans" cxnId="{9A5C2CE0-02DD-47D7-80E7-E280FFE69A48}">
      <dgm:prSet/>
      <dgm:spPr/>
      <dgm:t>
        <a:bodyPr/>
        <a:lstStyle/>
        <a:p>
          <a:endParaRPr lang="en-US"/>
        </a:p>
      </dgm:t>
    </dgm:pt>
    <dgm:pt modelId="{3028EE8B-47E2-4279-8015-45D74B5355D0}" type="sibTrans" cxnId="{9A5C2CE0-02DD-47D7-80E7-E280FFE69A48}">
      <dgm:prSet/>
      <dgm:spPr/>
      <dgm:t>
        <a:bodyPr/>
        <a:lstStyle/>
        <a:p>
          <a:endParaRPr lang="en-US"/>
        </a:p>
      </dgm:t>
    </dgm:pt>
    <dgm:pt modelId="{4E8E5484-CA63-4D40-9299-C4C84AD7ABAC}" type="pres">
      <dgm:prSet presAssocID="{EEBBAAC8-A150-4807-8421-C51D036207E2}" presName="Name0" presStyleCnt="0">
        <dgm:presLayoutVars>
          <dgm:dir/>
          <dgm:animLvl val="lvl"/>
          <dgm:resizeHandles val="exact"/>
        </dgm:presLayoutVars>
      </dgm:prSet>
      <dgm:spPr/>
    </dgm:pt>
    <dgm:pt modelId="{8B8E43BE-2EE7-4E97-A636-81553FF6E712}" type="pres">
      <dgm:prSet presAssocID="{600BDB1C-0713-43B6-B90A-063FFDA7C8E0}" presName="linNode" presStyleCnt="0"/>
      <dgm:spPr/>
    </dgm:pt>
    <dgm:pt modelId="{62967929-5DFC-4973-BC3A-CB9357B9A3F4}" type="pres">
      <dgm:prSet presAssocID="{600BDB1C-0713-43B6-B90A-063FFDA7C8E0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3B11AC41-59E5-4488-9FD9-083280B5CF7B}" type="pres">
      <dgm:prSet presAssocID="{600BDB1C-0713-43B6-B90A-063FFDA7C8E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A74EFE-DD7C-4CC4-9ABE-A51A77004B37}" type="pres">
      <dgm:prSet presAssocID="{34280211-E9BB-4358-9846-5B75EB332D2F}" presName="sp" presStyleCnt="0"/>
      <dgm:spPr/>
    </dgm:pt>
    <dgm:pt modelId="{9D59927B-6256-4B36-B2CD-7BBC1EDE7BC7}" type="pres">
      <dgm:prSet presAssocID="{E7D905DE-BC68-4772-AEB6-5C590FBB8C8E}" presName="linNode" presStyleCnt="0"/>
      <dgm:spPr/>
    </dgm:pt>
    <dgm:pt modelId="{C19B254A-E7C8-4C96-B53C-3CD9A5AF85B4}" type="pres">
      <dgm:prSet presAssocID="{E7D905DE-BC68-4772-AEB6-5C590FBB8C8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7E23F4-6477-4186-A948-FF987AABD939}" type="pres">
      <dgm:prSet presAssocID="{E7D905DE-BC68-4772-AEB6-5C590FBB8C8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4E93E-B5D2-44E4-8497-39A68C791C7F}" type="pres">
      <dgm:prSet presAssocID="{BF72304C-2F66-40D9-B52B-438039515D6E}" presName="sp" presStyleCnt="0"/>
      <dgm:spPr/>
    </dgm:pt>
    <dgm:pt modelId="{0B0BE275-338B-4772-868C-AE669E010D0B}" type="pres">
      <dgm:prSet presAssocID="{F497BED6-5B15-4511-BB33-622B4E980878}" presName="linNode" presStyleCnt="0"/>
      <dgm:spPr/>
    </dgm:pt>
    <dgm:pt modelId="{68FDFD65-BC4B-44BC-A8A0-6C7DB62FF624}" type="pres">
      <dgm:prSet presAssocID="{F497BED6-5B15-4511-BB33-622B4E980878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1FE251D-9326-4CEC-A51F-EDB408F40F77}" type="pres">
      <dgm:prSet presAssocID="{F497BED6-5B15-4511-BB33-622B4E98087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51ADC4-D3A8-4796-ADA9-8D59A19F1C99}" type="presOf" srcId="{49EB02CC-B62C-4592-8096-38462AFA4CBE}" destId="{3B11AC41-59E5-4488-9FD9-083280B5CF7B}" srcOrd="0" destOrd="0" presId="urn:microsoft.com/office/officeart/2005/8/layout/vList5"/>
    <dgm:cxn modelId="{129FDA7A-25DE-4726-B349-F2A052BA6DEA}" srcId="{EEBBAAC8-A150-4807-8421-C51D036207E2}" destId="{F497BED6-5B15-4511-BB33-622B4E980878}" srcOrd="2" destOrd="0" parTransId="{4FFBFF92-594E-4220-B2C4-966D25403A5E}" sibTransId="{1ED04289-BD78-4479-B9B2-0AB74C5AAF3D}"/>
    <dgm:cxn modelId="{8AAFDFDD-3BC9-4696-B196-428956EC4687}" type="presOf" srcId="{600BDB1C-0713-43B6-B90A-063FFDA7C8E0}" destId="{62967929-5DFC-4973-BC3A-CB9357B9A3F4}" srcOrd="0" destOrd="0" presId="urn:microsoft.com/office/officeart/2005/8/layout/vList5"/>
    <dgm:cxn modelId="{81AF18DF-489B-4A40-8405-BB4C96B89458}" type="presOf" srcId="{5D8F8E4C-CED5-4422-972B-01CED1DA7709}" destId="{21FE251D-9326-4CEC-A51F-EDB408F40F77}" srcOrd="0" destOrd="0" presId="urn:microsoft.com/office/officeart/2005/8/layout/vList5"/>
    <dgm:cxn modelId="{D123E52F-7590-4AE3-A7DF-D707A5C78E8E}" type="presOf" srcId="{E7D905DE-BC68-4772-AEB6-5C590FBB8C8E}" destId="{C19B254A-E7C8-4C96-B53C-3CD9A5AF85B4}" srcOrd="0" destOrd="0" presId="urn:microsoft.com/office/officeart/2005/8/layout/vList5"/>
    <dgm:cxn modelId="{2E67F93B-4816-4852-8E03-E6F3962D3574}" srcId="{EEBBAAC8-A150-4807-8421-C51D036207E2}" destId="{600BDB1C-0713-43B6-B90A-063FFDA7C8E0}" srcOrd="0" destOrd="0" parTransId="{FD05740C-564A-402B-B829-79B4998BF6B2}" sibTransId="{34280211-E9BB-4358-9846-5B75EB332D2F}"/>
    <dgm:cxn modelId="{9A5C2CE0-02DD-47D7-80E7-E280FFE69A48}" srcId="{F497BED6-5B15-4511-BB33-622B4E980878}" destId="{5D8F8E4C-CED5-4422-972B-01CED1DA7709}" srcOrd="0" destOrd="0" parTransId="{920B78D8-EA69-42EF-A089-EEB05E5ADE24}" sibTransId="{3028EE8B-47E2-4279-8015-45D74B5355D0}"/>
    <dgm:cxn modelId="{A4C62C66-386A-4DF6-95E2-0F1E3AC120A2}" srcId="{EEBBAAC8-A150-4807-8421-C51D036207E2}" destId="{E7D905DE-BC68-4772-AEB6-5C590FBB8C8E}" srcOrd="1" destOrd="0" parTransId="{554B932F-82C8-40CD-80B6-64078B9E857B}" sibTransId="{BF72304C-2F66-40D9-B52B-438039515D6E}"/>
    <dgm:cxn modelId="{60B7C5E0-23EC-4DA7-A495-59AE3FB17D97}" srcId="{E7D905DE-BC68-4772-AEB6-5C590FBB8C8E}" destId="{F8774123-C776-4C4E-B6E0-465C66EF8E71}" srcOrd="0" destOrd="0" parTransId="{0633A7DB-8029-4104-AEAA-92CFE7C46BC6}" sibTransId="{4A3B1E01-5512-441E-B57B-450CDB463DC9}"/>
    <dgm:cxn modelId="{82ABE7F7-63AF-45B0-840F-1893484E0920}" type="presOf" srcId="{F497BED6-5B15-4511-BB33-622B4E980878}" destId="{68FDFD65-BC4B-44BC-A8A0-6C7DB62FF624}" srcOrd="0" destOrd="0" presId="urn:microsoft.com/office/officeart/2005/8/layout/vList5"/>
    <dgm:cxn modelId="{0031FBA9-EFDA-4E89-8721-8959F201788D}" srcId="{600BDB1C-0713-43B6-B90A-063FFDA7C8E0}" destId="{49EB02CC-B62C-4592-8096-38462AFA4CBE}" srcOrd="0" destOrd="0" parTransId="{3AC6005D-8449-420C-A17A-8F5A451DF590}" sibTransId="{505428BD-9C7E-40EC-8D44-11849D428531}"/>
    <dgm:cxn modelId="{A592D63E-11B0-4386-8919-15B326C47D92}" type="presOf" srcId="{EEBBAAC8-A150-4807-8421-C51D036207E2}" destId="{4E8E5484-CA63-4D40-9299-C4C84AD7ABAC}" srcOrd="0" destOrd="0" presId="urn:microsoft.com/office/officeart/2005/8/layout/vList5"/>
    <dgm:cxn modelId="{C40138A2-3DCB-4F10-BCF2-CB11892F6633}" type="presOf" srcId="{F8774123-C776-4C4E-B6E0-465C66EF8E71}" destId="{A07E23F4-6477-4186-A948-FF987AABD939}" srcOrd="0" destOrd="0" presId="urn:microsoft.com/office/officeart/2005/8/layout/vList5"/>
    <dgm:cxn modelId="{E0F2BF37-F268-46E8-9C96-0163547787E4}" type="presParOf" srcId="{4E8E5484-CA63-4D40-9299-C4C84AD7ABAC}" destId="{8B8E43BE-2EE7-4E97-A636-81553FF6E712}" srcOrd="0" destOrd="0" presId="urn:microsoft.com/office/officeart/2005/8/layout/vList5"/>
    <dgm:cxn modelId="{8BEEFA2B-5741-4D28-9BD1-AFEF0FDF9D9F}" type="presParOf" srcId="{8B8E43BE-2EE7-4E97-A636-81553FF6E712}" destId="{62967929-5DFC-4973-BC3A-CB9357B9A3F4}" srcOrd="0" destOrd="0" presId="urn:microsoft.com/office/officeart/2005/8/layout/vList5"/>
    <dgm:cxn modelId="{3ED8B2E6-A91C-405B-A7DA-D19EF9F9C2D4}" type="presParOf" srcId="{8B8E43BE-2EE7-4E97-A636-81553FF6E712}" destId="{3B11AC41-59E5-4488-9FD9-083280B5CF7B}" srcOrd="1" destOrd="0" presId="urn:microsoft.com/office/officeart/2005/8/layout/vList5"/>
    <dgm:cxn modelId="{23C238AF-294A-4D63-A072-5DBED5B2FAB0}" type="presParOf" srcId="{4E8E5484-CA63-4D40-9299-C4C84AD7ABAC}" destId="{D7A74EFE-DD7C-4CC4-9ABE-A51A77004B37}" srcOrd="1" destOrd="0" presId="urn:microsoft.com/office/officeart/2005/8/layout/vList5"/>
    <dgm:cxn modelId="{4FAE9B91-2C99-4E69-AC14-F4500B8371C3}" type="presParOf" srcId="{4E8E5484-CA63-4D40-9299-C4C84AD7ABAC}" destId="{9D59927B-6256-4B36-B2CD-7BBC1EDE7BC7}" srcOrd="2" destOrd="0" presId="urn:microsoft.com/office/officeart/2005/8/layout/vList5"/>
    <dgm:cxn modelId="{842CC752-2658-47CE-87F1-D33B1F8F14C5}" type="presParOf" srcId="{9D59927B-6256-4B36-B2CD-7BBC1EDE7BC7}" destId="{C19B254A-E7C8-4C96-B53C-3CD9A5AF85B4}" srcOrd="0" destOrd="0" presId="urn:microsoft.com/office/officeart/2005/8/layout/vList5"/>
    <dgm:cxn modelId="{453DB0FD-0A4E-4718-ACFE-5A2B6EC5FFD4}" type="presParOf" srcId="{9D59927B-6256-4B36-B2CD-7BBC1EDE7BC7}" destId="{A07E23F4-6477-4186-A948-FF987AABD939}" srcOrd="1" destOrd="0" presId="urn:microsoft.com/office/officeart/2005/8/layout/vList5"/>
    <dgm:cxn modelId="{DD4995AB-9F5A-43DD-9536-712BD2B19777}" type="presParOf" srcId="{4E8E5484-CA63-4D40-9299-C4C84AD7ABAC}" destId="{9144E93E-B5D2-44E4-8497-39A68C791C7F}" srcOrd="3" destOrd="0" presId="urn:microsoft.com/office/officeart/2005/8/layout/vList5"/>
    <dgm:cxn modelId="{6B0312F3-A6D8-4F27-A851-129C29DD63D5}" type="presParOf" srcId="{4E8E5484-CA63-4D40-9299-C4C84AD7ABAC}" destId="{0B0BE275-338B-4772-868C-AE669E010D0B}" srcOrd="4" destOrd="0" presId="urn:microsoft.com/office/officeart/2005/8/layout/vList5"/>
    <dgm:cxn modelId="{BD9158EA-B87C-4195-A9F7-7D5E878C8637}" type="presParOf" srcId="{0B0BE275-338B-4772-868C-AE669E010D0B}" destId="{68FDFD65-BC4B-44BC-A8A0-6C7DB62FF624}" srcOrd="0" destOrd="0" presId="urn:microsoft.com/office/officeart/2005/8/layout/vList5"/>
    <dgm:cxn modelId="{7B69F089-9988-42C0-8B4C-F6A38F55694A}" type="presParOf" srcId="{0B0BE275-338B-4772-868C-AE669E010D0B}" destId="{21FE251D-9326-4CEC-A51F-EDB408F40F7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11AC41-59E5-4488-9FD9-083280B5CF7B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Light passes through object</a:t>
          </a:r>
          <a:endParaRPr lang="en-US" sz="2900" kern="1200" dirty="0"/>
        </a:p>
      </dsp:txBody>
      <dsp:txXfrm rot="5400000">
        <a:off x="3621405" y="-1293891"/>
        <a:ext cx="1047750" cy="3901440"/>
      </dsp:txXfrm>
    </dsp:sp>
    <dsp:sp modelId="{62967929-5DFC-4973-BC3A-CB9357B9A3F4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rgbClr val="7030A0"/>
              </a:solidFill>
            </a:rPr>
            <a:t>transmitted</a:t>
          </a:r>
          <a:endParaRPr lang="en-US" sz="2700" b="1" kern="1200" dirty="0">
            <a:solidFill>
              <a:srgbClr val="7030A0"/>
            </a:solidFill>
          </a:endParaRPr>
        </a:p>
      </dsp:txBody>
      <dsp:txXfrm>
        <a:off x="0" y="1984"/>
        <a:ext cx="2194560" cy="1309687"/>
      </dsp:txXfrm>
    </dsp:sp>
    <dsp:sp modelId="{A07E23F4-6477-4186-A948-FF987AABD939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Light bounces off object </a:t>
          </a:r>
          <a:endParaRPr lang="en-US" sz="2900" kern="1200" dirty="0"/>
        </a:p>
      </dsp:txBody>
      <dsp:txXfrm rot="5400000">
        <a:off x="3621405" y="81279"/>
        <a:ext cx="1047750" cy="3901440"/>
      </dsp:txXfrm>
    </dsp:sp>
    <dsp:sp modelId="{C19B254A-E7C8-4C96-B53C-3CD9A5AF85B4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rgbClr val="7030A0"/>
              </a:solidFill>
            </a:rPr>
            <a:t>reflected</a:t>
          </a:r>
          <a:r>
            <a:rPr lang="en-US" sz="2700" kern="1200" dirty="0" smtClean="0"/>
            <a:t> </a:t>
          </a:r>
          <a:endParaRPr lang="en-US" sz="2700" kern="1200" dirty="0"/>
        </a:p>
      </dsp:txBody>
      <dsp:txXfrm>
        <a:off x="0" y="1377156"/>
        <a:ext cx="2194560" cy="1309687"/>
      </dsp:txXfrm>
    </dsp:sp>
    <dsp:sp modelId="{21FE251D-9326-4CEC-A51F-EDB408F40F77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Light does not pass through or reflect</a:t>
          </a:r>
          <a:endParaRPr lang="en-US" sz="2900" kern="1200" dirty="0"/>
        </a:p>
      </dsp:txBody>
      <dsp:txXfrm rot="5400000">
        <a:off x="3621405" y="1456451"/>
        <a:ext cx="1047750" cy="3901440"/>
      </dsp:txXfrm>
    </dsp:sp>
    <dsp:sp modelId="{68FDFD65-BC4B-44BC-A8A0-6C7DB62FF624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rgbClr val="7030A0"/>
              </a:solidFill>
            </a:rPr>
            <a:t>absorbed</a:t>
          </a:r>
          <a:endParaRPr lang="en-US" sz="2700" b="1" kern="1200" dirty="0">
            <a:solidFill>
              <a:srgbClr val="7030A0"/>
            </a:solidFill>
          </a:endParaRPr>
        </a:p>
      </dsp:txBody>
      <dsp:txXfrm>
        <a:off x="0" y="2752328"/>
        <a:ext cx="2194560" cy="1309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843D4DF-92C3-414C-A00D-5F1557C03724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BB39298-6E89-4E95-B34E-F612E08347D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Light and </a:t>
            </a:r>
            <a:r>
              <a:rPr lang="en-US" sz="4800" dirty="0" smtClean="0">
                <a:solidFill>
                  <a:srgbClr val="FF0000"/>
                </a:solidFill>
              </a:rPr>
              <a:t>c</a:t>
            </a:r>
            <a:r>
              <a:rPr lang="en-US" sz="4800" dirty="0" smtClean="0">
                <a:solidFill>
                  <a:srgbClr val="FFC000"/>
                </a:solidFill>
              </a:rPr>
              <a:t>o</a:t>
            </a:r>
            <a:r>
              <a:rPr lang="en-US" sz="4800" dirty="0" smtClean="0">
                <a:solidFill>
                  <a:srgbClr val="00B050"/>
                </a:solidFill>
              </a:rPr>
              <a:t>l</a:t>
            </a:r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  <a:t>o</a:t>
            </a:r>
            <a:r>
              <a:rPr lang="en-US" sz="4800" dirty="0" smtClean="0">
                <a:solidFill>
                  <a:srgbClr val="7030A0"/>
                </a:solidFill>
              </a:rPr>
              <a:t>r</a:t>
            </a:r>
            <a:endParaRPr lang="en-US" sz="48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pris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533399"/>
            <a:ext cx="7315200" cy="3538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lor filters ligh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511788"/>
            <a:ext cx="6705600" cy="50034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color does it appear to be?</a:t>
            </a:r>
            <a:endParaRPr lang="en-US" dirty="0"/>
          </a:p>
        </p:txBody>
      </p:sp>
      <p:pic>
        <p:nvPicPr>
          <p:cNvPr id="4" name="Content Placeholder 3" descr="color pin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2019689"/>
            <a:ext cx="7097897" cy="41525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Colored glass transmit they color they appear!</a:t>
            </a:r>
            <a:endParaRPr lang="en-US" dirty="0"/>
          </a:p>
        </p:txBody>
      </p:sp>
      <p:pic>
        <p:nvPicPr>
          <p:cNvPr id="4" name="Content Placeholder 3" descr="COLORED GLA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438400"/>
            <a:ext cx="4272699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OLORED VAS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895600"/>
            <a:ext cx="3447738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914400"/>
          </a:xfrm>
        </p:spPr>
        <p:txBody>
          <a:bodyPr/>
          <a:lstStyle/>
          <a:p>
            <a:r>
              <a:rPr lang="en-US" dirty="0" smtClean="0"/>
              <a:t>The colors of objects can change under different color lights.</a:t>
            </a:r>
            <a:endParaRPr lang="en-US" dirty="0"/>
          </a:p>
        </p:txBody>
      </p:sp>
      <p:pic>
        <p:nvPicPr>
          <p:cNvPr id="4" name="Content Placeholder 3" descr="cards with filt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2057400"/>
            <a:ext cx="8017077" cy="4647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Colors of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572000"/>
          </a:xfrm>
        </p:spPr>
        <p:txBody>
          <a:bodyPr/>
          <a:lstStyle/>
          <a:p>
            <a:r>
              <a:rPr lang="en-US" sz="3600" dirty="0" smtClean="0"/>
              <a:t>The primary colors of light are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RED</a:t>
            </a:r>
            <a:r>
              <a:rPr lang="en-US" sz="3600" dirty="0" smtClean="0"/>
              <a:t>, </a:t>
            </a:r>
            <a:r>
              <a:rPr lang="en-US" sz="3600" dirty="0" smtClean="0">
                <a:solidFill>
                  <a:srgbClr val="00B050"/>
                </a:solidFill>
              </a:rPr>
              <a:t>GREEN</a:t>
            </a:r>
            <a:r>
              <a:rPr lang="en-US" sz="3600" dirty="0" smtClean="0"/>
              <a:t>, and </a:t>
            </a:r>
            <a:r>
              <a:rPr lang="en-US" sz="3600" dirty="0" smtClean="0">
                <a:solidFill>
                  <a:srgbClr val="00B0F0"/>
                </a:solidFill>
              </a:rPr>
              <a:t>BLUE.</a:t>
            </a:r>
          </a:p>
          <a:p>
            <a:pPr>
              <a:buNone/>
            </a:pPr>
            <a:r>
              <a:rPr lang="en-US" sz="3600" dirty="0" smtClean="0">
                <a:solidFill>
                  <a:srgbClr val="00B0F0"/>
                </a:solidFill>
              </a:rPr>
              <a:t>When they are mixed in equal amounts they combine to make </a:t>
            </a:r>
            <a:r>
              <a:rPr lang="en-US" sz="3600" u="sng" dirty="0" smtClean="0"/>
              <a:t>WHITE</a:t>
            </a:r>
            <a:r>
              <a:rPr lang="en-US" sz="3600" dirty="0" smtClean="0">
                <a:solidFill>
                  <a:srgbClr val="00B0F0"/>
                </a:solidFill>
              </a:rPr>
              <a:t> light.</a:t>
            </a:r>
            <a:endParaRPr lang="en-US" sz="3600" dirty="0">
              <a:solidFill>
                <a:srgbClr val="00B0F0"/>
              </a:solidFill>
            </a:endParaRPr>
          </a:p>
        </p:txBody>
      </p:sp>
      <p:pic>
        <p:nvPicPr>
          <p:cNvPr id="4" name="Picture 3" descr="mixing light pigmen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3886200"/>
            <a:ext cx="3276600" cy="2809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light mix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962400"/>
            <a:ext cx="3662313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Colors of PIGMENTS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Inks, dyes and paints contain PIGMENTS. </a:t>
            </a:r>
            <a:endParaRPr lang="en-US" dirty="0" smtClean="0"/>
          </a:p>
          <a:p>
            <a:r>
              <a:rPr lang="en-US" dirty="0" smtClean="0"/>
              <a:t>The primary colors of pigments are:</a:t>
            </a:r>
          </a:p>
          <a:p>
            <a:pPr>
              <a:buNone/>
            </a:pPr>
            <a:r>
              <a:rPr lang="en-US" sz="3600" dirty="0" smtClean="0">
                <a:solidFill>
                  <a:schemeClr val="accent2"/>
                </a:solidFill>
              </a:rPr>
              <a:t>MAGENTA</a:t>
            </a:r>
            <a:r>
              <a:rPr lang="en-US" sz="3600" dirty="0" smtClean="0"/>
              <a:t>, </a:t>
            </a:r>
            <a:r>
              <a:rPr lang="en-US" sz="3600" dirty="0" smtClean="0">
                <a:solidFill>
                  <a:srgbClr val="FFFF00"/>
                </a:solidFill>
              </a:rPr>
              <a:t>YELLOW</a:t>
            </a:r>
            <a:r>
              <a:rPr lang="en-US" sz="3600" dirty="0" smtClean="0"/>
              <a:t> and </a:t>
            </a:r>
            <a:r>
              <a:rPr lang="en-US" sz="3600" dirty="0" smtClean="0">
                <a:solidFill>
                  <a:srgbClr val="00B0F0"/>
                </a:solidFill>
              </a:rPr>
              <a:t>CYAN</a:t>
            </a:r>
          </a:p>
          <a:p>
            <a:pPr>
              <a:buNone/>
            </a:pPr>
            <a:r>
              <a:rPr lang="en-US" sz="3600" dirty="0" smtClean="0"/>
              <a:t>When pigments are added together, Fewer colors of light are reflected (more are absorbed).  For this reason, it is called SUBTRACTIVE.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Notice they mix to make BLACK!</a:t>
            </a:r>
            <a:endParaRPr lang="en-US" dirty="0"/>
          </a:p>
        </p:txBody>
      </p:sp>
      <p:pic>
        <p:nvPicPr>
          <p:cNvPr id="4" name="Content Placeholder 3" descr="mixing pigment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86200" y="1905000"/>
            <a:ext cx="4779829" cy="4334252"/>
          </a:xfrm>
        </p:spPr>
      </p:pic>
      <p:sp>
        <p:nvSpPr>
          <p:cNvPr id="5" name="TextBox 4"/>
          <p:cNvSpPr txBox="1"/>
          <p:nvPr/>
        </p:nvSpPr>
        <p:spPr>
          <a:xfrm>
            <a:off x="609600" y="2743200"/>
            <a:ext cx="29867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Black </a:t>
            </a:r>
            <a:r>
              <a:rPr lang="en-US" sz="3200" i="1" u="sng" dirty="0" smtClean="0"/>
              <a:t>absorbs</a:t>
            </a:r>
            <a:r>
              <a:rPr lang="en-US" sz="3200" dirty="0" smtClean="0"/>
              <a:t> all</a:t>
            </a:r>
          </a:p>
          <a:p>
            <a:r>
              <a:rPr lang="en-US" sz="3200" dirty="0"/>
              <a:t>c</a:t>
            </a:r>
            <a:r>
              <a:rPr lang="en-US" sz="3200" dirty="0" smtClean="0"/>
              <a:t>olors of light!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			vs.   PIGMENTS</a:t>
            </a:r>
            <a:endParaRPr lang="en-US" dirty="0"/>
          </a:p>
        </p:txBody>
      </p:sp>
      <p:pic>
        <p:nvPicPr>
          <p:cNvPr id="4" name="Content Placeholder 3" descr="light vs pigment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84582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amele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381000"/>
            <a:ext cx="7772399" cy="609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Oval Callout 4"/>
          <p:cNvSpPr/>
          <p:nvPr/>
        </p:nvSpPr>
        <p:spPr>
          <a:xfrm>
            <a:off x="685800" y="457200"/>
            <a:ext cx="2057400" cy="1524000"/>
          </a:xfrm>
          <a:prstGeom prst="wedgeEllipseCallout">
            <a:avLst>
              <a:gd name="adj1" fmla="val 77695"/>
              <a:gd name="adj2" fmla="val 23464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haroni" pitchFamily="2" charset="-79"/>
                <a:cs typeface="Aharoni" pitchFamily="2" charset="-79"/>
              </a:rPr>
              <a:t>Adios!</a:t>
            </a:r>
            <a:endParaRPr lang="en-US" sz="28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light strikes an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572000"/>
          </a:xfrm>
        </p:spPr>
        <p:txBody>
          <a:bodyPr/>
          <a:lstStyle/>
          <a:p>
            <a:r>
              <a:rPr lang="en-US" dirty="0" smtClean="0"/>
              <a:t>When light strikes an object it can do one of three things.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2514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b tran or reflec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28600"/>
            <a:ext cx="7620000" cy="3886200"/>
          </a:xfrm>
        </p:spPr>
      </p:pic>
      <p:sp>
        <p:nvSpPr>
          <p:cNvPr id="6" name="Right Arrow 5"/>
          <p:cNvSpPr/>
          <p:nvPr/>
        </p:nvSpPr>
        <p:spPr>
          <a:xfrm rot="17953553">
            <a:off x="429990" y="3870344"/>
            <a:ext cx="2743200" cy="1447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Reflected</a:t>
            </a:r>
            <a:endParaRPr lang="en-US" sz="2800" b="1" dirty="0"/>
          </a:p>
        </p:txBody>
      </p:sp>
      <p:sp>
        <p:nvSpPr>
          <p:cNvPr id="8" name="Left Arrow 7"/>
          <p:cNvSpPr/>
          <p:nvPr/>
        </p:nvSpPr>
        <p:spPr>
          <a:xfrm rot="5031455">
            <a:off x="3430999" y="4191880"/>
            <a:ext cx="2971800" cy="1600200"/>
          </a:xfrm>
          <a:prstGeom prst="lef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Absorbed</a:t>
            </a:r>
            <a:endParaRPr lang="en-US" sz="2800" b="1" dirty="0"/>
          </a:p>
        </p:txBody>
      </p:sp>
      <p:sp>
        <p:nvSpPr>
          <p:cNvPr id="9" name="Left Arrow 8"/>
          <p:cNvSpPr/>
          <p:nvPr/>
        </p:nvSpPr>
        <p:spPr>
          <a:xfrm rot="5625089">
            <a:off x="5989285" y="4457845"/>
            <a:ext cx="2742999" cy="1600200"/>
          </a:xfrm>
          <a:prstGeom prst="lef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Transmitted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you shouldn’t wear black t-shirts in the summer!</a:t>
            </a:r>
            <a:endParaRPr lang="en-US" dirty="0"/>
          </a:p>
        </p:txBody>
      </p:sp>
      <p:pic>
        <p:nvPicPr>
          <p:cNvPr id="4" name="Content Placeholder 3" descr="white vs blac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2209800"/>
            <a:ext cx="7010400" cy="4202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914400"/>
          </a:xfrm>
        </p:spPr>
        <p:txBody>
          <a:bodyPr/>
          <a:lstStyle/>
          <a:p>
            <a:pPr algn="ctr"/>
            <a:r>
              <a:rPr lang="en-US" sz="3200" dirty="0" smtClean="0"/>
              <a:t>Transparent, Translucent, &amp; Opaque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7772400" cy="4572000"/>
          </a:xfrm>
        </p:spPr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</a:rPr>
              <a:t>Transparent</a:t>
            </a:r>
            <a:r>
              <a:rPr lang="en-US" dirty="0" smtClean="0">
                <a:solidFill>
                  <a:srgbClr val="FFFF00"/>
                </a:solidFill>
              </a:rPr>
              <a:t> – light passes through; clear</a:t>
            </a:r>
          </a:p>
          <a:p>
            <a:r>
              <a:rPr lang="en-US" u="sng" dirty="0" smtClean="0">
                <a:solidFill>
                  <a:srgbClr val="FFFF00"/>
                </a:solidFill>
              </a:rPr>
              <a:t>Translucent</a:t>
            </a:r>
            <a:r>
              <a:rPr lang="en-US" dirty="0" smtClean="0">
                <a:solidFill>
                  <a:srgbClr val="FFFF00"/>
                </a:solidFill>
              </a:rPr>
              <a:t> – scatters light as it passes through, details are blurred</a:t>
            </a:r>
          </a:p>
          <a:p>
            <a:r>
              <a:rPr lang="en-US" u="sng" dirty="0" smtClean="0">
                <a:solidFill>
                  <a:srgbClr val="FFFF00"/>
                </a:solidFill>
              </a:rPr>
              <a:t>Opaque</a:t>
            </a:r>
            <a:r>
              <a:rPr lang="en-US" dirty="0" smtClean="0">
                <a:solidFill>
                  <a:srgbClr val="FFFF00"/>
                </a:solidFill>
              </a:rPr>
              <a:t> – reflects or absorbs ALL of the light;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cannot see through it</a:t>
            </a:r>
          </a:p>
        </p:txBody>
      </p:sp>
      <p:pic>
        <p:nvPicPr>
          <p:cNvPr id="4" name="Picture 3" descr="transp opaque trans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599" y="3733800"/>
            <a:ext cx="2316753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tranp opaq transl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3886200"/>
            <a:ext cx="5642172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Transparent vs. Translucent</a:t>
            </a:r>
            <a:endParaRPr lang="en-US" dirty="0"/>
          </a:p>
        </p:txBody>
      </p:sp>
      <p:pic>
        <p:nvPicPr>
          <p:cNvPr id="4" name="Content Placeholder 3" descr="transparent vs transluce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979496"/>
            <a:ext cx="6751066" cy="411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Color of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color of an object depends on the material of the object and the color of light striking it.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OPAQUE OBJECTS</a:t>
            </a:r>
            <a:r>
              <a:rPr lang="en-US" dirty="0" smtClean="0"/>
              <a:t>:  they are the color of the light they </a:t>
            </a:r>
            <a:r>
              <a:rPr lang="en-US" i="1" dirty="0" smtClean="0">
                <a:solidFill>
                  <a:srgbClr val="FF0000"/>
                </a:solidFill>
              </a:rPr>
              <a:t>REFLECT</a:t>
            </a:r>
            <a:r>
              <a:rPr lang="en-US" dirty="0" smtClean="0"/>
              <a:t>.</a:t>
            </a:r>
          </a:p>
          <a:p>
            <a:r>
              <a:rPr lang="en-US" b="1" u="sng" dirty="0" smtClean="0">
                <a:solidFill>
                  <a:srgbClr val="FFFF00"/>
                </a:solidFill>
              </a:rPr>
              <a:t>TRANSPARENT &amp; TRANSLUCENT OBJECTS</a:t>
            </a:r>
            <a:r>
              <a:rPr lang="en-US" dirty="0" smtClean="0"/>
              <a:t>:  they are the color of light they </a:t>
            </a:r>
            <a:r>
              <a:rPr lang="en-US" i="1" dirty="0" smtClean="0">
                <a:solidFill>
                  <a:srgbClr val="FFFF00"/>
                </a:solidFill>
              </a:rPr>
              <a:t>TRANSMIT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914400"/>
          </a:xfrm>
        </p:spPr>
        <p:txBody>
          <a:bodyPr/>
          <a:lstStyle/>
          <a:p>
            <a:r>
              <a:rPr lang="en-US" dirty="0" smtClean="0"/>
              <a:t>OPAQUE OBJECTS – REFLECT!!</a:t>
            </a:r>
            <a:endParaRPr lang="en-US" dirty="0"/>
          </a:p>
        </p:txBody>
      </p:sp>
      <p:pic>
        <p:nvPicPr>
          <p:cNvPr id="4" name="Content Placeholder 3" descr="yellow banan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990600"/>
            <a:ext cx="3323724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48200" y="1676400"/>
            <a:ext cx="351731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Bananas are </a:t>
            </a:r>
            <a:r>
              <a:rPr lang="en-US" sz="3200" dirty="0" smtClean="0">
                <a:solidFill>
                  <a:srgbClr val="FFFF00"/>
                </a:solidFill>
              </a:rPr>
              <a:t>yellow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because </a:t>
            </a:r>
          </a:p>
          <a:p>
            <a:r>
              <a:rPr lang="en-US" sz="3200" dirty="0"/>
              <a:t>t</a:t>
            </a:r>
            <a:r>
              <a:rPr lang="en-US" sz="3200" dirty="0" smtClean="0"/>
              <a:t>hey </a:t>
            </a:r>
            <a:r>
              <a:rPr lang="en-US" sz="3200" dirty="0" smtClean="0">
                <a:solidFill>
                  <a:srgbClr val="FFFF00"/>
                </a:solidFill>
              </a:rPr>
              <a:t>REFLECT</a:t>
            </a:r>
          </a:p>
          <a:p>
            <a:r>
              <a:rPr lang="en-US" sz="3200" dirty="0" smtClean="0"/>
              <a:t> yellow light!</a:t>
            </a:r>
            <a:endParaRPr lang="en-US" sz="3200" dirty="0"/>
          </a:p>
        </p:txBody>
      </p:sp>
      <p:pic>
        <p:nvPicPr>
          <p:cNvPr id="6" name="Picture 5" descr="chorophy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4495800"/>
            <a:ext cx="3352800" cy="2057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0600" y="4343400"/>
            <a:ext cx="366638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Leaves are </a:t>
            </a:r>
            <a:r>
              <a:rPr lang="en-US" sz="2800" dirty="0" smtClean="0">
                <a:solidFill>
                  <a:schemeClr val="accent1"/>
                </a:solidFill>
              </a:rPr>
              <a:t>green</a:t>
            </a:r>
            <a:r>
              <a:rPr lang="en-US" sz="2800" dirty="0" smtClean="0"/>
              <a:t> </a:t>
            </a:r>
          </a:p>
          <a:p>
            <a:r>
              <a:rPr lang="en-US" sz="2800" dirty="0"/>
              <a:t>b</a:t>
            </a:r>
            <a:r>
              <a:rPr lang="en-US" sz="2800" dirty="0" smtClean="0"/>
              <a:t>ecause the</a:t>
            </a:r>
          </a:p>
          <a:p>
            <a:r>
              <a:rPr lang="en-US" sz="2800" dirty="0"/>
              <a:t>c</a:t>
            </a:r>
            <a:r>
              <a:rPr lang="en-US" sz="2800" dirty="0" smtClean="0"/>
              <a:t>hlorophyll in leaves</a:t>
            </a:r>
          </a:p>
          <a:p>
            <a:r>
              <a:rPr lang="en-US" sz="2800" i="1" dirty="0">
                <a:solidFill>
                  <a:schemeClr val="accent1"/>
                </a:solidFill>
              </a:rPr>
              <a:t>r</a:t>
            </a:r>
            <a:r>
              <a:rPr lang="en-US" sz="2800" i="1" dirty="0" smtClean="0">
                <a:solidFill>
                  <a:schemeClr val="accent1"/>
                </a:solidFill>
              </a:rPr>
              <a:t>eflect</a:t>
            </a:r>
            <a:r>
              <a:rPr lang="en-US" sz="2800" dirty="0" smtClean="0"/>
              <a:t> green light and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bsorb the other colors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TRANSPARENT &amp; TRANSLUCENT - TRANSMIT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lowchart: Process 3"/>
          <p:cNvSpPr/>
          <p:nvPr/>
        </p:nvSpPr>
        <p:spPr>
          <a:xfrm>
            <a:off x="3276600" y="2438400"/>
            <a:ext cx="304800" cy="2971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1371600" y="2743200"/>
            <a:ext cx="17526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371600" y="3276600"/>
            <a:ext cx="1752600" cy="3810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1371600" y="3810000"/>
            <a:ext cx="1752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1371600" y="4343400"/>
            <a:ext cx="1752600" cy="381000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1371600" y="4876800"/>
            <a:ext cx="1752600" cy="3810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447800" y="3810000"/>
            <a:ext cx="1752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943600" y="2438400"/>
            <a:ext cx="2590800" cy="3810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Filter appears green because it </a:t>
            </a:r>
            <a:r>
              <a:rPr lang="en-US" sz="3200" b="1" dirty="0" smtClean="0"/>
              <a:t>TRANSMITS</a:t>
            </a:r>
            <a:r>
              <a:rPr lang="en-US" sz="3200" dirty="0" smtClean="0"/>
              <a:t> only green light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146</TotalTime>
  <Words>319</Words>
  <Application>Microsoft Office PowerPoint</Application>
  <PresentationFormat>On-screen Show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Metro</vt:lpstr>
      <vt:lpstr>Light and color</vt:lpstr>
      <vt:lpstr>When light strikes an object</vt:lpstr>
      <vt:lpstr>Slide 3</vt:lpstr>
      <vt:lpstr>Why you shouldn’t wear black t-shirts in the summer!</vt:lpstr>
      <vt:lpstr>Transparent, Translucent, &amp; Opaque</vt:lpstr>
      <vt:lpstr>Transparent vs. Translucent</vt:lpstr>
      <vt:lpstr>The Color of Objects</vt:lpstr>
      <vt:lpstr>OPAQUE OBJECTS – REFLECT!!</vt:lpstr>
      <vt:lpstr>TRANSPARENT &amp; TRANSLUCENT - TRANSMIT</vt:lpstr>
      <vt:lpstr>Slide 10</vt:lpstr>
      <vt:lpstr>What color does it appear to be?</vt:lpstr>
      <vt:lpstr>Colored glass transmit they color they appear!</vt:lpstr>
      <vt:lpstr>The colors of objects can change under different color lights.</vt:lpstr>
      <vt:lpstr>Mixing Colors of LIGHT</vt:lpstr>
      <vt:lpstr>Mixing Colors of PIGMENTS</vt:lpstr>
      <vt:lpstr>Notice they mix to make BLACK!</vt:lpstr>
      <vt:lpstr>LIGHT   vs.   PIGMENTS</vt:lpstr>
      <vt:lpstr>Slide 18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and color</dc:title>
  <dc:creator>jluckey</dc:creator>
  <cp:lastModifiedBy>jluckey</cp:lastModifiedBy>
  <cp:revision>4</cp:revision>
  <dcterms:created xsi:type="dcterms:W3CDTF">2014-02-09T21:55:23Z</dcterms:created>
  <dcterms:modified xsi:type="dcterms:W3CDTF">2014-02-10T00:21:53Z</dcterms:modified>
</cp:coreProperties>
</file>